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81" r:id="rId3"/>
    <p:sldId id="272" r:id="rId4"/>
    <p:sldId id="275" r:id="rId5"/>
    <p:sldId id="274" r:id="rId6"/>
    <p:sldId id="276" r:id="rId7"/>
    <p:sldId id="283" r:id="rId8"/>
    <p:sldId id="284" r:id="rId9"/>
    <p:sldId id="267" r:id="rId10"/>
    <p:sldId id="285" r:id="rId11"/>
    <p:sldId id="280" r:id="rId12"/>
    <p:sldId id="286" r:id="rId13"/>
    <p:sldId id="269" r:id="rId14"/>
    <p:sldId id="288" r:id="rId15"/>
    <p:sldId id="268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A196F1-4402-4F17-88E0-7C500DCF943B}">
          <p14:sldIdLst>
            <p14:sldId id="282"/>
            <p14:sldId id="281"/>
            <p14:sldId id="272"/>
            <p14:sldId id="275"/>
          </p14:sldIdLst>
        </p14:section>
        <p14:section name="Untitled Section" id="{39511FC5-9D9E-4C74-94BA-8AFCE42C2512}">
          <p14:sldIdLst>
            <p14:sldId id="274"/>
            <p14:sldId id="276"/>
            <p14:sldId id="283"/>
            <p14:sldId id="284"/>
            <p14:sldId id="267"/>
            <p14:sldId id="285"/>
          </p14:sldIdLst>
        </p14:section>
        <p14:section name="Untitled Section" id="{A9246128-D53C-4003-B8B4-7CB8BBC192B2}">
          <p14:sldIdLst>
            <p14:sldId id="280"/>
            <p14:sldId id="286"/>
            <p14:sldId id="269"/>
            <p14:sldId id="288"/>
            <p14:sldId id="268"/>
            <p14:sldId id="287"/>
          </p14:sldIdLst>
        </p14:section>
        <p14:section name="Untitled Section" id="{CBF66A93-D81A-4E48-A414-FAA97B6086B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E2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7" autoAdjust="0"/>
    <p:restoredTop sz="94660"/>
  </p:normalViewPr>
  <p:slideViewPr>
    <p:cSldViewPr>
      <p:cViewPr varScale="1">
        <p:scale>
          <a:sx n="60" d="100"/>
          <a:sy n="60" d="100"/>
        </p:scale>
        <p:origin x="14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A8978-AA94-4986-BE07-95E8937F2FA4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F0405-2C46-42D3-A3B8-E0CAB628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3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0AEFA-E7BF-41A1-94B8-D6F5A6E553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8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0405-2C46-42D3-A3B8-E0CAB62812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9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4.png"/><Relationship Id="rId7" Type="http://schemas.openxmlformats.org/officeDocument/2006/relationships/image" Target="../media/image1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_Os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93569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500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746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958651"/>
                <a:ext cx="9144000" cy="599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>
                    <a:latin typeface="NikoshBAN" pitchFamily="2" charset="0"/>
                    <a:cs typeface="NikoshBAN" pitchFamily="2" charset="0"/>
                  </a:rPr>
                  <a:t>১।পূর্ণ সংখ্যা</a:t>
                </a:r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5400" dirty="0" err="1"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bn-BD" sz="5400" dirty="0">
                    <a:latin typeface="NikoshBAN" pitchFamily="2" charset="0"/>
                    <a:cs typeface="NikoshBAN" pitchFamily="2" charset="0"/>
                  </a:rPr>
                  <a:t>কে </a:t>
                </a:r>
                <a:r>
                  <a:rPr lang="en-US" sz="5400" dirty="0" err="1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5400" dirty="0" err="1"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bn-BD" sz="5400" dirty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bn-BD" sz="5400" dirty="0">
                    <a:latin typeface="NikoshBAN" pitchFamily="2" charset="0"/>
                    <a:cs typeface="NikoshBAN" pitchFamily="2" charset="0"/>
                  </a:rPr>
                  <a:t>২।ভগ্নাংশ কত প্রকার ও কি কি?</a:t>
                </a:r>
              </a:p>
              <a:p>
                <a:r>
                  <a:rPr lang="bn-BD" sz="5400" dirty="0">
                    <a:latin typeface="NikoshBAN" pitchFamily="2" charset="0"/>
                    <a:cs typeface="NikoshBAN" pitchFamily="2" charset="0"/>
                  </a:rPr>
                  <a:t>৩।মূলদ ও অমূলদ সংখ্যা বলতে কি বুঝ?</a:t>
                </a:r>
              </a:p>
              <a:p>
                <a:r>
                  <a:rPr lang="bn-BD" sz="5400" dirty="0">
                    <a:cs typeface="NikoshBAN" pitchFamily="2" charset="0"/>
                  </a:rPr>
                  <a:t>৪।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5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54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5</m:t>
                        </m:r>
                      </m:e>
                    </m:rad>
                    <m:r>
                      <a:rPr lang="bn-BD" sz="5400" i="1">
                        <a:latin typeface="Cambria Math"/>
                        <a:cs typeface="NikoshBAN" pitchFamily="2" charset="0"/>
                      </a:rPr>
                      <m:t>কি</m:t>
                    </m:r>
                    <m:r>
                      <a:rPr lang="bn-BD" sz="54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5400" i="1">
                        <a:latin typeface="Cambria Math"/>
                        <a:cs typeface="NikoshBAN" pitchFamily="2" charset="0"/>
                      </a:rPr>
                      <m:t>ধর</m:t>
                    </m:r>
                    <m:r>
                      <a:rPr lang="bn-BD" sz="5400">
                        <a:latin typeface="Cambria Math"/>
                        <a:cs typeface="NikoshBAN" pitchFamily="2" charset="0"/>
                      </a:rPr>
                      <m:t>ণের</m:t>
                    </m:r>
                  </m:oMath>
                </a14:m>
                <a:r>
                  <a:rPr lang="bn-BD" sz="5400" dirty="0">
                    <a:latin typeface="NikoshBAN" pitchFamily="2" charset="0"/>
                    <a:cs typeface="NikoshBAN" pitchFamily="2" charset="0"/>
                  </a:rPr>
                  <a:t> সংখ্যা?</a:t>
                </a:r>
              </a:p>
              <a:p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58651"/>
                <a:ext cx="9144000" cy="5995872"/>
              </a:xfrm>
              <a:prstGeom prst="rect">
                <a:avLst/>
              </a:prstGeom>
              <a:blipFill rotWithShape="0">
                <a:blip r:embed="rId3"/>
                <a:stretch>
                  <a:fillRect l="-3533" t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6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83000"/>
              </p:ext>
            </p:extLst>
          </p:nvPr>
        </p:nvGraphicFramePr>
        <p:xfrm>
          <a:off x="4419600" y="3232150"/>
          <a:ext cx="304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393480" progId="Equation.3">
                  <p:embed/>
                </p:oleObj>
              </mc:Choice>
              <mc:Fallback>
                <p:oleObj name="Equation" r:id="rId3" imgW="304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3232150"/>
                        <a:ext cx="304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09600" y="560725"/>
            <a:ext cx="8077200" cy="6186309"/>
            <a:chOff x="609600" y="560725"/>
            <a:chExt cx="8077200" cy="6186309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560725"/>
              <a:ext cx="8077200" cy="618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১.পূর্ণসংখ্যা:ধনাত্বক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অথবা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ঋনাত্বক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গুলোকে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পূর্ণসংখ্যা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যেমন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-………-৪,-৩,-২,-১,০,১,২,৩,৪…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ইহাকে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z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২.ভগ্নাংশ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:(ক)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সধারণ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,(খ)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দশমিক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endParaRP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৩.মূলদ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সংখ্যা:যে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সকল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সংখ্যাকে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ভগ্নাংশ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আকারে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প্রকাশ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করা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যায়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তাদেরকে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মূলদ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সংখ্যা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বলে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।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যেমন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-     ,     ,    ,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ইত্যাদি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।</a:t>
              </a:r>
            </a:p>
            <a:p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8202072"/>
                </p:ext>
              </p:extLst>
            </p:nvPr>
          </p:nvGraphicFramePr>
          <p:xfrm>
            <a:off x="4008378" y="5179964"/>
            <a:ext cx="445652" cy="918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04560" imgH="393480" progId="Equation.3">
                    <p:embed/>
                  </p:oleObj>
                </mc:Choice>
                <mc:Fallback>
                  <p:oleObj name="Equation" r:id="rId5" imgW="3045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08378" y="5179964"/>
                          <a:ext cx="445652" cy="9188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4839723"/>
                </p:ext>
              </p:extLst>
            </p:nvPr>
          </p:nvGraphicFramePr>
          <p:xfrm>
            <a:off x="5562600" y="5147973"/>
            <a:ext cx="556037" cy="1134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91960" imgH="393480" progId="Equation.3">
                    <p:embed/>
                  </p:oleObj>
                </mc:Choice>
                <mc:Fallback>
                  <p:oleObj name="Equation" r:id="rId7" imgW="2919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62600" y="5147973"/>
                          <a:ext cx="556037" cy="11345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8593177"/>
                </p:ext>
              </p:extLst>
            </p:nvPr>
          </p:nvGraphicFramePr>
          <p:xfrm>
            <a:off x="4911229" y="5179964"/>
            <a:ext cx="498971" cy="975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41200" imgH="393480" progId="Equation.3">
                    <p:embed/>
                  </p:oleObj>
                </mc:Choice>
                <mc:Fallback>
                  <p:oleObj name="Equation" r:id="rId9" imgW="24120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911229" y="5179964"/>
                          <a:ext cx="498971" cy="9753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963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739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09600"/>
            <a:ext cx="746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৪.অমূলদ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সংখ্যা:যে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ইত্যাদি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৫.বাস্তব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সকল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স্বাভাবিক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সংখ্যা,পূর্ণসংখ্যা,মূলদ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অথবা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অমূলদ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নিয়ে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গঠিত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তাকে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বলে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বাস্তব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বাস্তব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সংখ্যাকে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দ্বারা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প্রকাশ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3997" y="685800"/>
            <a:ext cx="7467600" cy="160020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276600"/>
                <a:ext cx="7772400" cy="2142318"/>
              </a:xfrm>
              <a:prstGeom prst="rect">
                <a:avLst/>
              </a:prstGeom>
              <a:no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ভগ্নাংশের  শ্রেনিবিন্যাস কর।</a:t>
                </a: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২.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e>
                    </m:rad>
                    <m:r>
                      <a:rPr lang="bn-BD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এর  মাঝে দুইটি মূলদ ও অমূলদ সংখ্যা বের কর।</a:t>
                </a: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৩. সাধারণ ভগ্নাংশ প্রকাশ কর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-   0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74</m:t>
                    </m:r>
                    <m:acc>
                      <m:accPr>
                        <m:chr m:val="̇"/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e>
                    </m:acc>
                    <m:acc>
                      <m:accPr>
                        <m:chr m:val="̇"/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e>
                    </m:acc>
                    <m:r>
                      <a:rPr lang="bn-BD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ও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0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35</m:t>
                        </m:r>
                      </m:e>
                    </m:acc>
                    <m:acc>
                      <m:accPr>
                        <m:chr m:val="̇"/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acc>
                    <m:r>
                      <a:rPr lang="bn-BD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0" i="0" smtClean="0">
                        <a:latin typeface="Cambria Math"/>
                        <a:cs typeface="NikoshBAN" pitchFamily="2" charset="0"/>
                      </a:rPr>
                      <m:t>।</m:t>
                    </m:r>
                  </m:oMath>
                </a14:m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76600"/>
                <a:ext cx="7772400" cy="21423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1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1154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১.বাস্তব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২.মূলদ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৩.কয়েকটি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অনাবৃত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৪.শূন্য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137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-260350" y="-206713"/>
            <a:ext cx="9906000" cy="74676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Rectangle 1"/>
          <p:cNvSpPr/>
          <p:nvPr/>
        </p:nvSpPr>
        <p:spPr>
          <a:xfrm>
            <a:off x="1260712" y="-43079"/>
            <a:ext cx="6283088" cy="1600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3320955"/>
            <a:ext cx="8686800" cy="1123641"/>
          </a:xfrm>
          <a:prstGeom prst="rect">
            <a:avLst/>
          </a:prstGeom>
          <a:blipFill rotWithShape="1">
            <a:blip r:embed="rId3"/>
            <a:stretch>
              <a:fillRect l="-1754" t="-2174" b="-16848"/>
            </a:stretch>
          </a:blipFill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 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054096"/>
              </p:ext>
            </p:extLst>
          </p:nvPr>
        </p:nvGraphicFramePr>
        <p:xfrm>
          <a:off x="4451350" y="3365500"/>
          <a:ext cx="241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126720" progId="Equation.3">
                  <p:embed/>
                </p:oleObj>
              </mc:Choice>
              <mc:Fallback>
                <p:oleObj name="Equation" r:id="rId4" imgW="24120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1350" y="3365500"/>
                        <a:ext cx="2413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57200" y="4419600"/>
            <a:ext cx="4706625" cy="1024302"/>
            <a:chOff x="457200" y="4419600"/>
            <a:chExt cx="4706625" cy="1024302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4220739"/>
                </p:ext>
              </p:extLst>
            </p:nvPr>
          </p:nvGraphicFramePr>
          <p:xfrm>
            <a:off x="457200" y="4441447"/>
            <a:ext cx="1607024" cy="816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95000" imgH="279360" progId="Equation.3">
                    <p:embed/>
                  </p:oleObj>
                </mc:Choice>
                <mc:Fallback>
                  <p:oleObj name="Equation" r:id="rId6" imgW="495000" imgH="2793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7200" y="4441447"/>
                          <a:ext cx="1607024" cy="8163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2172174" y="4674461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ও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328116"/>
                </p:ext>
              </p:extLst>
            </p:nvPr>
          </p:nvGraphicFramePr>
          <p:xfrm>
            <a:off x="2766989" y="4419600"/>
            <a:ext cx="2396836" cy="816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83920" imgH="279360" progId="Equation.3">
                    <p:embed/>
                  </p:oleObj>
                </mc:Choice>
                <mc:Fallback>
                  <p:oleObj name="Equation" r:id="rId8" imgW="583920" imgH="2793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66989" y="4419600"/>
                          <a:ext cx="2396836" cy="8163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836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676400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457200"/>
            <a:ext cx="9601200" cy="8534400"/>
          </a:xfrm>
          <a:prstGeom prst="rect">
            <a:avLst/>
          </a:prstGeom>
          <a:blipFill>
            <a:blip r:embed="rId4"/>
            <a:stretch>
              <a:fillRect l="-1754" t="-2174" b="-16848"/>
            </a:stretch>
          </a:blipFill>
        </p:spPr>
      </p:pic>
    </p:spTree>
    <p:extLst>
      <p:ext uri="{BB962C8B-B14F-4D97-AF65-F5344CB8AC3E}">
        <p14:creationId xmlns:p14="http://schemas.microsoft.com/office/powerpoint/2010/main" val="20897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76400" y="-228600"/>
            <a:ext cx="6019800" cy="1371600"/>
          </a:xfrm>
          <a:prstGeom prst="horizontalScroll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509488"/>
            <a:ext cx="7467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/>
              <a:t>জাকারিয়া</a:t>
            </a:r>
            <a:r>
              <a:rPr lang="en-US" sz="3200" b="1" dirty="0"/>
              <a:t> </a:t>
            </a:r>
            <a:r>
              <a:rPr lang="en-US" sz="3200" b="1" dirty="0" err="1"/>
              <a:t>হোসেন</a:t>
            </a:r>
            <a:endParaRPr lang="bn-BD" sz="3200" b="1" dirty="0"/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(গ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ত)</a:t>
            </a:r>
          </a:p>
          <a:p>
            <a:pPr algn="ctr"/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মাদারীপুর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সাধারণ  পাঠঃ</a:t>
            </a:r>
            <a:r>
              <a:rPr lang="en-US" sz="3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bn-BD" sz="32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-206484"/>
            <a:ext cx="9906000" cy="7467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48632" y="4161178"/>
            <a:ext cx="762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হলুদ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33105"/>
            <a:ext cx="914400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লাল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48260" y="3952983"/>
                <a:ext cx="551880" cy="100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bn-BD" sz="44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bn-BD" sz="44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4400" i="1">
                                  <a:latin typeface="Cambria Math"/>
                                  <a:cs typeface="NikoshBAN" pitchFamily="2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bn-BD" sz="4400" i="1">
                                  <a:latin typeface="Cambria Math"/>
                                  <a:cs typeface="NikoshBAN" pitchFamily="2" charset="0"/>
                                </a:rPr>
                                <m:t>২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260" y="3952983"/>
                <a:ext cx="551880" cy="10000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71635" y="3925483"/>
                <a:ext cx="551880" cy="100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bn-BD" sz="44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bn-BD" sz="44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4400" i="1">
                                  <a:latin typeface="Cambria Math"/>
                                  <a:cs typeface="NikoshBAN" pitchFamily="2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bn-BD" sz="4400" i="1">
                                  <a:latin typeface="Cambria Math"/>
                                  <a:cs typeface="NikoshBAN" pitchFamily="2" charset="0"/>
                                </a:rPr>
                                <m:t>২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635" y="3925483"/>
                <a:ext cx="551880" cy="10000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Process 8"/>
          <p:cNvSpPr/>
          <p:nvPr/>
        </p:nvSpPr>
        <p:spPr>
          <a:xfrm>
            <a:off x="2276168" y="753386"/>
            <a:ext cx="6553200" cy="2514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43878" y="725118"/>
            <a:ext cx="3276600" cy="2514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7692" y="725118"/>
            <a:ext cx="3276600" cy="2514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81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-381000" y="-228600"/>
            <a:ext cx="9906000" cy="7467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24400" y="533400"/>
            <a:ext cx="16002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0" y="533400"/>
            <a:ext cx="1600200" cy="2971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7533" y="4251482"/>
                <a:ext cx="665567" cy="1475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533" y="4251482"/>
                <a:ext cx="665567" cy="14752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08300" y="4113794"/>
                <a:ext cx="665567" cy="1475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4113794"/>
                <a:ext cx="665567" cy="14752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2000" y="71735"/>
            <a:ext cx="29718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rocess 17"/>
          <p:cNvSpPr/>
          <p:nvPr/>
        </p:nvSpPr>
        <p:spPr>
          <a:xfrm>
            <a:off x="-381000" y="-152400"/>
            <a:ext cx="9906000" cy="74676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3048000"/>
            <a:ext cx="1676400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সবুজ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048000"/>
            <a:ext cx="2133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0" y="2819400"/>
                <a:ext cx="864339" cy="1243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sz="4800" b="0" i="1" smtClean="0">
                                  <a:latin typeface="Cambria Math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BD" sz="4800" b="0" i="1" smtClean="0">
                                  <a:latin typeface="Cambria Math"/>
                                </a:rPr>
                                <m:t>৩</m:t>
                              </m:r>
                              <m:r>
                                <a:rPr lang="bn-BD" sz="4800" b="0" i="1" smtClean="0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819400"/>
                <a:ext cx="864339" cy="12431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34200" y="2743200"/>
                <a:ext cx="864339" cy="1250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sz="4800" b="0" i="1" smtClean="0">
                                  <a:latin typeface="Cambria Math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bn-BD" sz="4800" b="0" i="1" smtClean="0">
                                  <a:latin typeface="Cambria Math"/>
                                </a:rPr>
                                <m:t>৩</m:t>
                              </m:r>
                              <m:r>
                                <a:rPr lang="bn-BD" sz="4800" b="0" i="1" smtClean="0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743200"/>
                <a:ext cx="864339" cy="12509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759046" y="791377"/>
            <a:ext cx="6111240" cy="1539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24461" y="813243"/>
            <a:ext cx="2057400" cy="1524000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48364" y="776137"/>
            <a:ext cx="2057400" cy="152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09454" y="784751"/>
            <a:ext cx="20574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Process 18"/>
          <p:cNvSpPr/>
          <p:nvPr/>
        </p:nvSpPr>
        <p:spPr>
          <a:xfrm>
            <a:off x="3678718" y="847817"/>
            <a:ext cx="96890" cy="1508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53570" y="791377"/>
            <a:ext cx="121921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4" grpId="0" animBg="1"/>
      <p:bldP spid="15" grpId="0" animBg="1"/>
      <p:bldP spid="16" grpId="0" animBg="1"/>
      <p:bldP spid="17" grpId="0" animBg="1"/>
      <p:bldP spid="1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084" y="2534244"/>
            <a:ext cx="49657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 -৫,-৪,-৩,-২,-১,০,১,২,৩,৪, ৫.....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3300" y="1185416"/>
            <a:ext cx="25273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১,২,৩,৪,৫......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20375" y="4006869"/>
            <a:ext cx="2691361" cy="7868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sz="5400">
                <a:noFill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2736" y="5606832"/>
            <a:ext cx="3054346" cy="9144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185416"/>
            <a:ext cx="263240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স্বাভাবিক সংখ্যা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2580947"/>
            <a:ext cx="1752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পূর্ণ  সংখ্যা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9128" y="4107893"/>
            <a:ext cx="224505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ভগ্নাংশ  সংখ্যা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5736" y="5722501"/>
            <a:ext cx="2286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অমুলদ সংখ্যা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90088" y="1337816"/>
            <a:ext cx="1295400" cy="304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287862" y="4247881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0800000">
            <a:off x="5765385" y="271356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4001736" y="5893266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457200"/>
            <a:ext cx="7086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2438400"/>
            <a:ext cx="510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বাস্তব সংখ্যা </a:t>
            </a:r>
          </a:p>
        </p:txBody>
      </p:sp>
    </p:spTree>
    <p:extLst>
      <p:ext uri="{BB962C8B-B14F-4D97-AF65-F5344CB8AC3E}">
        <p14:creationId xmlns:p14="http://schemas.microsoft.com/office/powerpoint/2010/main" val="12152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76200"/>
            <a:ext cx="467457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84360"/>
            <a:ext cx="8153400" cy="52629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সংজ্ঞা বলতে পারবে।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সংখ্যার পার্থক্য নির্ণয় করতে পারবে ।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আবৃত ও আনাবৃত ভগ্নাংশের পার্থক্য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পারবে।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সমস্যার সমাধান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4570" y="-59638"/>
            <a:ext cx="7379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বাস্তব সংখ্যার শ্রেণি বিন্যাস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US" sz="5400" dirty="0"/>
          </a:p>
        </p:txBody>
      </p:sp>
      <p:sp>
        <p:nvSpPr>
          <p:cNvPr id="5" name="Flowchart: Process 4"/>
          <p:cNvSpPr/>
          <p:nvPr/>
        </p:nvSpPr>
        <p:spPr>
          <a:xfrm>
            <a:off x="-1752600" y="0"/>
            <a:ext cx="11887200" cy="7519212"/>
          </a:xfrm>
          <a:prstGeom prst="flowChartProcess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840339"/>
            <a:ext cx="4191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 সংখ্যা</a:t>
            </a:r>
            <a:endParaRPr lang="en-US" sz="28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5105400" y="1295400"/>
            <a:ext cx="457200" cy="304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23356" y="1562100"/>
            <a:ext cx="54485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22132" y="1828800"/>
            <a:ext cx="959268" cy="33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মূলদ</a:t>
            </a:r>
            <a:endParaRPr lang="en-US" sz="2800" i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2270" y="5138648"/>
            <a:ext cx="1052440" cy="73657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i="1" dirty="0">
                <a:solidFill>
                  <a:schemeClr val="accent2"/>
                </a:solidFill>
                <a:latin typeface="NikoshBAN" panose="02000000000000000000" pitchFamily="2" charset="0"/>
                <a:cs typeface="NikoshBAN" pitchFamily="2" charset="0"/>
              </a:rPr>
              <a:t>অমূলদ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986300" y="1562100"/>
            <a:ext cx="228600" cy="2667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6908" y="2485092"/>
            <a:ext cx="5715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2108" y="2743200"/>
            <a:ext cx="151909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4908" y="3551892"/>
            <a:ext cx="1381566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ঋণাত্নক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429000"/>
            <a:ext cx="1752600" cy="495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ধনাত্নক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908" y="4466292"/>
            <a:ext cx="1138092" cy="4520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endParaRPr lang="en-US" sz="28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7190" y="4467510"/>
            <a:ext cx="98473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endParaRPr lang="en-US" sz="28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53566" y="4496568"/>
            <a:ext cx="427892" cy="438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37321" y="2996593"/>
            <a:ext cx="9525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28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" y="5194326"/>
            <a:ext cx="2133600" cy="648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7400" y="5073486"/>
            <a:ext cx="1143000" cy="548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endParaRPr lang="en-US" sz="28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451" y="6330784"/>
            <a:ext cx="838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63835" y="6239052"/>
            <a:ext cx="1053612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81371" y="6407168"/>
            <a:ext cx="770792" cy="471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6223812"/>
            <a:ext cx="914400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সসীম</a:t>
            </a:r>
            <a:endParaRPr lang="en-US" sz="2800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82115" y="6088998"/>
            <a:ext cx="1430507" cy="660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অসীম আবৃত</a:t>
            </a:r>
            <a:endParaRPr lang="en-US" sz="2800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43800" y="6148833"/>
            <a:ext cx="1600200" cy="709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অসীম অনাবৃত</a:t>
            </a:r>
            <a:endParaRPr lang="en-US" sz="2800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43556" y="2507915"/>
            <a:ext cx="152400" cy="228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Down Arrow 28"/>
          <p:cNvSpPr/>
          <p:nvPr/>
        </p:nvSpPr>
        <p:spPr>
          <a:xfrm>
            <a:off x="6382328" y="2507915"/>
            <a:ext cx="106464" cy="43437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90708" y="3247092"/>
            <a:ext cx="387095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own Arrow 30"/>
          <p:cNvSpPr/>
          <p:nvPr/>
        </p:nvSpPr>
        <p:spPr>
          <a:xfrm>
            <a:off x="614508" y="3247092"/>
            <a:ext cx="152400" cy="22767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Down Arrow 31"/>
          <p:cNvSpPr/>
          <p:nvPr/>
        </p:nvSpPr>
        <p:spPr>
          <a:xfrm>
            <a:off x="4434348" y="3284263"/>
            <a:ext cx="151226" cy="190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Down Arrow 32"/>
          <p:cNvSpPr/>
          <p:nvPr/>
        </p:nvSpPr>
        <p:spPr>
          <a:xfrm>
            <a:off x="926674" y="3095541"/>
            <a:ext cx="152400" cy="13403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509983" y="3437592"/>
            <a:ext cx="732692" cy="495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</a:rPr>
              <a:t>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2748108" y="3265457"/>
            <a:ext cx="133350" cy="17213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38308" y="4237692"/>
            <a:ext cx="426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n Arrow 36"/>
          <p:cNvSpPr/>
          <p:nvPr/>
        </p:nvSpPr>
        <p:spPr>
          <a:xfrm>
            <a:off x="728808" y="3932892"/>
            <a:ext cx="152400" cy="2667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Down Arrow 37"/>
          <p:cNvSpPr/>
          <p:nvPr/>
        </p:nvSpPr>
        <p:spPr>
          <a:xfrm>
            <a:off x="473177" y="4237692"/>
            <a:ext cx="175846" cy="228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Down Arrow 38"/>
          <p:cNvSpPr/>
          <p:nvPr/>
        </p:nvSpPr>
        <p:spPr>
          <a:xfrm>
            <a:off x="2595708" y="4237692"/>
            <a:ext cx="171450" cy="228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Down Arrow 39"/>
          <p:cNvSpPr/>
          <p:nvPr/>
        </p:nvSpPr>
        <p:spPr>
          <a:xfrm>
            <a:off x="4640581" y="4238910"/>
            <a:ext cx="222738" cy="228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Down Arrow 40"/>
          <p:cNvSpPr/>
          <p:nvPr/>
        </p:nvSpPr>
        <p:spPr>
          <a:xfrm>
            <a:off x="6358397" y="3418114"/>
            <a:ext cx="55157" cy="153318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981200" y="4969835"/>
            <a:ext cx="487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600" y="6006045"/>
            <a:ext cx="25908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51950" y="5875225"/>
            <a:ext cx="20603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own Arrow 44"/>
          <p:cNvSpPr/>
          <p:nvPr/>
        </p:nvSpPr>
        <p:spPr>
          <a:xfrm>
            <a:off x="4740889" y="5882133"/>
            <a:ext cx="146538" cy="2667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Down Arrow 45"/>
          <p:cNvSpPr/>
          <p:nvPr/>
        </p:nvSpPr>
        <p:spPr>
          <a:xfrm>
            <a:off x="6697980" y="5842812"/>
            <a:ext cx="137160" cy="228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Down Arrow 46"/>
          <p:cNvSpPr/>
          <p:nvPr/>
        </p:nvSpPr>
        <p:spPr>
          <a:xfrm>
            <a:off x="8417436" y="5875225"/>
            <a:ext cx="142535" cy="2667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Down Arrow 47"/>
          <p:cNvSpPr/>
          <p:nvPr/>
        </p:nvSpPr>
        <p:spPr>
          <a:xfrm>
            <a:off x="550985" y="6041529"/>
            <a:ext cx="152400" cy="23006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9" name="Down Arrow 48"/>
          <p:cNvSpPr/>
          <p:nvPr/>
        </p:nvSpPr>
        <p:spPr>
          <a:xfrm>
            <a:off x="2200275" y="5880912"/>
            <a:ext cx="45719" cy="8776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0" name="Down Arrow 49"/>
          <p:cNvSpPr/>
          <p:nvPr/>
        </p:nvSpPr>
        <p:spPr>
          <a:xfrm>
            <a:off x="1981200" y="5138647"/>
            <a:ext cx="139212" cy="18542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Down Arrow 50"/>
          <p:cNvSpPr/>
          <p:nvPr/>
        </p:nvSpPr>
        <p:spPr>
          <a:xfrm>
            <a:off x="6782597" y="5004220"/>
            <a:ext cx="45719" cy="16124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Down Arrow 51"/>
          <p:cNvSpPr/>
          <p:nvPr/>
        </p:nvSpPr>
        <p:spPr>
          <a:xfrm>
            <a:off x="6591300" y="5621539"/>
            <a:ext cx="175260" cy="22127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Down Arrow 52"/>
          <p:cNvSpPr/>
          <p:nvPr/>
        </p:nvSpPr>
        <p:spPr>
          <a:xfrm>
            <a:off x="1676400" y="6041529"/>
            <a:ext cx="228600" cy="1714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Down Arrow 53"/>
          <p:cNvSpPr/>
          <p:nvPr/>
        </p:nvSpPr>
        <p:spPr>
          <a:xfrm>
            <a:off x="3090961" y="6026875"/>
            <a:ext cx="123825" cy="37220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Down Arrow 54"/>
          <p:cNvSpPr/>
          <p:nvPr/>
        </p:nvSpPr>
        <p:spPr>
          <a:xfrm>
            <a:off x="8480185" y="1562100"/>
            <a:ext cx="79786" cy="355516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>
            <a:off x="2223134" y="6711493"/>
            <a:ext cx="413385" cy="1219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Left Arrow 56"/>
          <p:cNvSpPr/>
          <p:nvPr/>
        </p:nvSpPr>
        <p:spPr>
          <a:xfrm flipV="1">
            <a:off x="2223134" y="6513957"/>
            <a:ext cx="434341" cy="16705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Down Arrow 57"/>
          <p:cNvSpPr/>
          <p:nvPr/>
        </p:nvSpPr>
        <p:spPr>
          <a:xfrm>
            <a:off x="2943225" y="2166864"/>
            <a:ext cx="257175" cy="28135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391</Words>
  <Application>Microsoft Office PowerPoint</Application>
  <PresentationFormat>On-screen Show (4:3)</PresentationFormat>
  <Paragraphs>83</Paragraphs>
  <Slides>16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NikoshBAN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dell tast</cp:lastModifiedBy>
  <cp:revision>287</cp:revision>
  <dcterms:created xsi:type="dcterms:W3CDTF">2006-08-16T00:00:00Z</dcterms:created>
  <dcterms:modified xsi:type="dcterms:W3CDTF">2023-11-07T16:09:36Z</dcterms:modified>
</cp:coreProperties>
</file>